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4" r:id="rId3"/>
    <p:sldId id="263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343"/>
    <a:srgbClr val="FF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1175" autoAdjust="0"/>
  </p:normalViewPr>
  <p:slideViewPr>
    <p:cSldViewPr snapToGrid="0">
      <p:cViewPr>
        <p:scale>
          <a:sx n="80" d="100"/>
          <a:sy n="80" d="100"/>
        </p:scale>
        <p:origin x="852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08796-BCB1-4141-B77D-97C3950DDED8}" type="datetimeFigureOut">
              <a:rPr lang="en-GB" smtClean="0"/>
              <a:t>04/06/2024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5A4FB4-8C38-4E56-9F58-8A80153AFF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4179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my drive to progress </a:t>
            </a:r>
            <a:r>
              <a:rPr lang="en-GB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my knowledge 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through continuous learning. </a:t>
            </a:r>
          </a:p>
          <a:p>
            <a:endParaRPr lang="en-GB" dirty="0"/>
          </a:p>
          <a:p>
            <a:r>
              <a:rPr lang="en-GB" dirty="0"/>
              <a:t>Soft skills like </a:t>
            </a:r>
            <a:r>
              <a:rPr lang="en-GB" b="1" dirty="0"/>
              <a:t>critical thinking </a:t>
            </a:r>
            <a:r>
              <a:rPr lang="en-GB" dirty="0"/>
              <a:t>and </a:t>
            </a:r>
            <a:r>
              <a:rPr lang="en-GB" b="1" dirty="0"/>
              <a:t>adaptability</a:t>
            </a:r>
          </a:p>
          <a:p>
            <a:endParaRPr lang="en-GB" b="1" dirty="0"/>
          </a:p>
          <a:p>
            <a:r>
              <a:rPr lang="en-GB" b="1" dirty="0"/>
              <a:t>process real world data</a:t>
            </a:r>
            <a:r>
              <a:rPr lang="en-GB" dirty="0"/>
              <a:t>, from </a:t>
            </a:r>
            <a:r>
              <a:rPr lang="en-GB" b="1" dirty="0"/>
              <a:t>managing patient </a:t>
            </a:r>
            <a:r>
              <a:rPr lang="en-GB" dirty="0"/>
              <a:t>information in trust </a:t>
            </a:r>
            <a:r>
              <a:rPr lang="en-GB" dirty="0" err="1"/>
              <a:t>db</a:t>
            </a:r>
            <a:endParaRPr lang="en-GB" dirty="0"/>
          </a:p>
          <a:p>
            <a:endParaRPr lang="en-GB" dirty="0"/>
          </a:p>
          <a:p>
            <a:r>
              <a:rPr lang="en-GB" b="1" dirty="0"/>
              <a:t>Communicating</a:t>
            </a:r>
            <a:r>
              <a:rPr lang="en-GB" dirty="0"/>
              <a:t> </a:t>
            </a:r>
            <a:r>
              <a:rPr lang="en-GB" b="1" dirty="0"/>
              <a:t>study data </a:t>
            </a:r>
            <a:r>
              <a:rPr lang="en-GB" dirty="0"/>
              <a:t>and using excel to see trends for Covid detection rates</a:t>
            </a:r>
          </a:p>
          <a:p>
            <a:endParaRPr lang="en-GB" dirty="0"/>
          </a:p>
          <a:p>
            <a:r>
              <a:rPr lang="en-GB" dirty="0"/>
              <a:t>I been </a:t>
            </a:r>
            <a:r>
              <a:rPr lang="en-GB" b="1" dirty="0"/>
              <a:t>exposed </a:t>
            </a:r>
            <a:r>
              <a:rPr lang="en-GB" dirty="0"/>
              <a:t>to data, </a:t>
            </a:r>
            <a:r>
              <a:rPr lang="en-GB" b="1" dirty="0"/>
              <a:t>early on</a:t>
            </a:r>
            <a:r>
              <a:rPr lang="en-GB" dirty="0"/>
              <a:t> through my love for gaming.</a:t>
            </a:r>
          </a:p>
          <a:p>
            <a:endParaRPr lang="en-GB" dirty="0"/>
          </a:p>
          <a:p>
            <a:r>
              <a:rPr lang="en-GB" dirty="0"/>
              <a:t>When I not thinking about </a:t>
            </a:r>
            <a:r>
              <a:rPr lang="en-GB" b="1" dirty="0"/>
              <a:t>data I enjoy cooking</a:t>
            </a:r>
            <a:r>
              <a:rPr lang="en-GB" dirty="0"/>
              <a:t> and presenting </a:t>
            </a:r>
            <a:r>
              <a:rPr lang="en-GB" b="1" dirty="0"/>
              <a:t>visually appealing dishes</a:t>
            </a:r>
          </a:p>
          <a:p>
            <a:endParaRPr lang="en-GB" b="1" dirty="0"/>
          </a:p>
          <a:p>
            <a:r>
              <a:rPr lang="en-GB" b="1" dirty="0"/>
              <a:t>progress a data career </a:t>
            </a:r>
            <a:r>
              <a:rPr lang="en-GB" dirty="0"/>
              <a:t>in industries like Healthcare and Entertainment</a:t>
            </a:r>
          </a:p>
          <a:p>
            <a:endParaRPr lang="en-GB" dirty="0"/>
          </a:p>
          <a:p>
            <a:r>
              <a:rPr lang="en-GB" dirty="0"/>
              <a:t>These links on the side showcase my work but will be provided at the end so on to the 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A4FB4-8C38-4E56-9F58-8A80153AFFF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355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the things I enjoy </a:t>
            </a:r>
            <a:r>
              <a:rPr lang="en-GB" dirty="0"/>
              <a:t>with the things I learnt in the bootcamp.</a:t>
            </a:r>
          </a:p>
          <a:p>
            <a:endParaRPr lang="en-GB" dirty="0"/>
          </a:p>
          <a:p>
            <a:r>
              <a:rPr lang="en-GB" b="1" dirty="0"/>
              <a:t>how data analysis </a:t>
            </a:r>
            <a:r>
              <a:rPr lang="en-GB" dirty="0"/>
              <a:t>can help gain an advantage in games like </a:t>
            </a:r>
            <a:r>
              <a:rPr lang="en-GB" dirty="0" err="1"/>
              <a:t>Pokemon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A4FB4-8C38-4E56-9F58-8A80153AFFF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0041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Also know as pocket monsters and have </a:t>
            </a:r>
            <a:r>
              <a:rPr lang="en-GB" b="1" dirty="0"/>
              <a:t>been in the world</a:t>
            </a:r>
            <a:r>
              <a:rPr lang="en-GB" dirty="0"/>
              <a:t> of </a:t>
            </a:r>
            <a:r>
              <a:rPr lang="en-GB" dirty="0" err="1"/>
              <a:t>pokemon</a:t>
            </a:r>
            <a:r>
              <a:rPr lang="en-GB" dirty="0"/>
              <a:t> since 1997</a:t>
            </a:r>
          </a:p>
          <a:p>
            <a:endParaRPr lang="en-GB" dirty="0"/>
          </a:p>
          <a:p>
            <a:r>
              <a:rPr lang="en-GB" dirty="0"/>
              <a:t>Aim of the game is </a:t>
            </a:r>
            <a:r>
              <a:rPr lang="en-GB" b="1" dirty="0"/>
              <a:t>to Catch, Train, Evolve and ultimately </a:t>
            </a:r>
            <a:r>
              <a:rPr lang="en-GB" dirty="0"/>
              <a:t>battle trainer to win glory and prize money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A4FB4-8C38-4E56-9F58-8A80153AFFF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633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Each </a:t>
            </a:r>
            <a:r>
              <a:rPr lang="en-GB" dirty="0" err="1"/>
              <a:t>pokemon</a:t>
            </a:r>
            <a:r>
              <a:rPr lang="en-GB" dirty="0"/>
              <a:t> have a </a:t>
            </a:r>
            <a:r>
              <a:rPr lang="en-GB" b="1" dirty="0"/>
              <a:t>unique set of attributes</a:t>
            </a:r>
          </a:p>
          <a:p>
            <a:endParaRPr lang="en-GB" dirty="0"/>
          </a:p>
          <a:p>
            <a:r>
              <a:rPr lang="en-GB" dirty="0"/>
              <a:t>For my analysis I used </a:t>
            </a:r>
            <a:r>
              <a:rPr lang="en-GB" dirty="0" err="1"/>
              <a:t>pokemon</a:t>
            </a:r>
            <a:r>
              <a:rPr lang="en-GB" dirty="0"/>
              <a:t> data from both Kaggle and Tableau</a:t>
            </a:r>
          </a:p>
          <a:p>
            <a:endParaRPr lang="en-GB" dirty="0"/>
          </a:p>
          <a:p>
            <a:r>
              <a:rPr lang="en-GB" dirty="0"/>
              <a:t>When handling data </a:t>
            </a:r>
            <a:r>
              <a:rPr lang="en-GB" b="1" dirty="0"/>
              <a:t>I must ensure data safeguarding </a:t>
            </a:r>
            <a:r>
              <a:rPr lang="en-GB" dirty="0"/>
              <a:t>to prevent misuse and follow GDPR</a:t>
            </a:r>
          </a:p>
          <a:p>
            <a:endParaRPr lang="en-GB" dirty="0"/>
          </a:p>
          <a:p>
            <a:r>
              <a:rPr lang="en-GB" dirty="0"/>
              <a:t>I ended up using Tableau </a:t>
            </a:r>
            <a:r>
              <a:rPr lang="en-GB" b="1" dirty="0"/>
              <a:t>as I preferred </a:t>
            </a:r>
            <a:r>
              <a:rPr lang="en-GB" dirty="0"/>
              <a:t>it to visualise data and see trends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A4FB4-8C38-4E56-9F58-8A80153AFFF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306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As you can see using the bar chart Pikachu’s speed stats and total stats lag behind </a:t>
            </a:r>
            <a:r>
              <a:rPr lang="en-GB" dirty="0" err="1"/>
              <a:t>Gengar</a:t>
            </a:r>
            <a:r>
              <a:rPr lang="en-GB" dirty="0"/>
              <a:t> and </a:t>
            </a:r>
            <a:r>
              <a:rPr lang="en-GB" dirty="0" err="1"/>
              <a:t>Mewtwo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When using the stat table I can see that </a:t>
            </a:r>
            <a:r>
              <a:rPr lang="en-GB" dirty="0" err="1"/>
              <a:t>Mewtwo</a:t>
            </a:r>
            <a:r>
              <a:rPr lang="en-GB" dirty="0"/>
              <a:t> is the strongest of the three with a total stat of 680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when I mega evolve </a:t>
            </a:r>
            <a:r>
              <a:rPr lang="en-GB" dirty="0" err="1"/>
              <a:t>Gengar</a:t>
            </a:r>
            <a:r>
              <a:rPr lang="en-GB" dirty="0"/>
              <a:t> I can match </a:t>
            </a:r>
            <a:r>
              <a:rPr lang="en-GB" dirty="0" err="1"/>
              <a:t>mewtwo’s</a:t>
            </a:r>
            <a:r>
              <a:rPr lang="en-GB" dirty="0"/>
              <a:t> speed of 130 and out damage using the special stat of 170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Gengar’s</a:t>
            </a:r>
            <a:r>
              <a:rPr lang="en-GB" dirty="0"/>
              <a:t> </a:t>
            </a:r>
            <a:r>
              <a:rPr lang="en-GB" dirty="0" err="1"/>
              <a:t>defenses</a:t>
            </a:r>
            <a:r>
              <a:rPr lang="en-GB" dirty="0"/>
              <a:t> are still lower so will lose if it gets hit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 conclusion I would </a:t>
            </a:r>
            <a:r>
              <a:rPr lang="en-GB" dirty="0" err="1"/>
              <a:t>Mewtwo</a:t>
            </a:r>
            <a:r>
              <a:rPr lang="en-GB" dirty="0"/>
              <a:t> when forming a team to come up with a strategy but if </a:t>
            </a:r>
            <a:r>
              <a:rPr lang="en-GB" dirty="0" err="1"/>
              <a:t>legendaries</a:t>
            </a:r>
            <a:r>
              <a:rPr lang="en-GB" dirty="0"/>
              <a:t> are banned I would use </a:t>
            </a:r>
            <a:r>
              <a:rPr lang="en-GB" dirty="0" err="1"/>
              <a:t>Gengar</a:t>
            </a:r>
            <a:r>
              <a:rPr lang="en-GB" dirty="0"/>
              <a:t> to mega evolve so I can keep up with tempo and hit hard.</a:t>
            </a:r>
          </a:p>
          <a:p>
            <a:pPr marL="0" indent="0">
              <a:buNone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So using Tableau </a:t>
            </a:r>
            <a:r>
              <a:rPr lang="en-GB" dirty="0"/>
              <a:t>I was able to come up with solutions to problems I am presented with  </a:t>
            </a:r>
            <a:r>
              <a:rPr lang="en-GB" b="1" dirty="0"/>
              <a:t>by picking up </a:t>
            </a:r>
            <a:r>
              <a:rPr lang="en-GB" dirty="0"/>
              <a:t>on trends from visual data.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A4FB4-8C38-4E56-9F58-8A80153AFFF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162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like to end this presentation by</a:t>
            </a:r>
          </a:p>
          <a:p>
            <a:endParaRPr lang="en-GB" dirty="0"/>
          </a:p>
          <a:p>
            <a:r>
              <a:rPr lang="en-GB" dirty="0"/>
              <a:t>Thank you to </a:t>
            </a:r>
            <a:r>
              <a:rPr lang="en-GB" b="1" dirty="0" err="1"/>
              <a:t>JustIT</a:t>
            </a:r>
            <a:r>
              <a:rPr lang="en-GB" dirty="0"/>
              <a:t> for giving me this opportunity to learn</a:t>
            </a:r>
          </a:p>
          <a:p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Thank you to </a:t>
            </a:r>
            <a:r>
              <a:rPr lang="en-GB" b="1" dirty="0"/>
              <a:t>Yusuf</a:t>
            </a:r>
            <a:r>
              <a:rPr lang="en-GB" dirty="0"/>
              <a:t> for teaching me how to be a data analyst</a:t>
            </a:r>
          </a:p>
          <a:p>
            <a:endParaRPr lang="en-GB" dirty="0"/>
          </a:p>
          <a:p>
            <a:r>
              <a:rPr lang="en-GB" dirty="0"/>
              <a:t>Thank you to </a:t>
            </a:r>
            <a:r>
              <a:rPr lang="en-GB" b="1" dirty="0"/>
              <a:t>Leigh</a:t>
            </a:r>
            <a:r>
              <a:rPr lang="en-GB" dirty="0"/>
              <a:t> for giving me the soft skills required to present myself as a data analyst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and finally Thank you to </a:t>
            </a:r>
            <a:r>
              <a:rPr lang="en-GB" b="1" dirty="0"/>
              <a:t>everyone in the cohort </a:t>
            </a:r>
            <a:r>
              <a:rPr lang="en-GB" dirty="0"/>
              <a:t>for making the bootcamp fun and enjoyable.</a:t>
            </a:r>
          </a:p>
          <a:p>
            <a:endParaRPr lang="en-GB" dirty="0"/>
          </a:p>
          <a:p>
            <a:r>
              <a:rPr lang="en-GB" dirty="0"/>
              <a:t>If anyone is interested my work on the projects I do the links are to your left and you can also contact leigh to connect with me</a:t>
            </a:r>
          </a:p>
          <a:p>
            <a:r>
              <a:rPr lang="en-GB" dirty="0"/>
              <a:t>Thank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A4FB4-8C38-4E56-9F58-8A80153AFFF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396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6E93E-DD85-BCFE-B61F-285761F3A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DF432F-45D2-D3CA-839E-5BECAE4A9A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87E78-A405-76B7-49DC-9C99E027E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228CB3-03EC-88E1-FFFD-3F272B1DA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6BCA0-0993-583B-D952-8D4EA1114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9503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84175-1553-F9C4-4C7C-C4F8380E3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867348-2459-0BE2-54AB-B174C63222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07B8C-6DBE-7AB1-A6DD-69A8709F0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CD257-80B1-B50C-8FAA-806EEDCF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22332-1FBA-043C-2706-F5564ACD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6008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71D769-29A5-D0AE-4EFC-20E176B857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3C9DC5-4928-17A1-01A0-4FC9623D27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EAAD7-3FDA-72B3-2AEF-23228D24B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73002-D7CB-8D7E-6164-724B4140D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9F528-08CC-7A98-7830-23E77ECE0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871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9ED61-4935-616E-F412-F1D69945E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2BF47-806C-6568-3F84-1AD13A5F7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67BD3-2251-D0A9-B3A8-61D1F8812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E38C8-9047-CE78-0A6F-7B3D9AE1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888A4-B655-D733-456C-EFE8780AF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86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4B35-226C-7113-C7D4-B02770DE8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ACA6CE-C979-3224-E913-7BE4F843B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025EE-3F50-08F6-6AA4-3EDE04D8D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B2BF-50CA-2160-F923-33C44D34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127DD-E88E-F4D5-9E11-489FEE3C9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7731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F3E8E-0C48-D8D6-91EB-EBA02888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D1D19-8DE8-C5E8-EA02-D09771A787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FBB30-C99B-9DD0-FDEA-D5C5E2F63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9BA4E-A2A8-788A-9FFB-52BB114E9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78085-BDDB-071E-C2F6-873C60DA9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F1603-70E9-A595-0AB6-ECB49504D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844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66F08-4D05-8642-8735-A80FAB7AF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E739E-DF49-3A63-9F30-43DD787E4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5F9CCA-9E16-D6F9-ECE6-AAFA4DC00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F54C8C-384F-02BE-9C3F-0B26D84E14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D6C40F-2ECF-4C85-2E32-BE9D30EDC7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0AD039-7B9A-2FF1-355A-E942FA614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E70BA4-2DB4-5654-1B62-966700C3F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80F0DE-0B64-2DE1-A3F9-204E8D024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576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49214-AA67-3DBE-CE95-730BBE7BE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1B04A6-68C2-218A-5302-BE0158D32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DACE8E-F0A6-670E-64A7-2ECF962D0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89B19F-A314-A247-D814-AA0F89EAC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2316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83049C-1B09-42C7-D9B5-4D612D7F3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89A7ED-92A3-3C9F-C643-EF8271A23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E63DF-4B92-BA37-A709-F7E03EBC3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565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40588-5385-C180-AEFF-F110503B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1CD6A-5045-AB3F-1189-86576ED78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BDEF80-3848-0E9F-5FA5-B4C2D80A91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6CCF0-9823-0F08-5402-238E76FFB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2FD7C7-B978-8B9F-8041-8DA2FDF84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C3F8BA-C783-C185-7A74-65336BA90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441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B6A05-7B92-72F5-99C1-3AA9A69A7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2F3E08-1CC3-5578-B90F-D8D1EA786D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85C20-F035-1ADC-BE34-089C1495E5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F87E5-5C4B-EF17-5EFB-013671BD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07E7F-B2F9-E710-9ACC-40757896D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A768BD-05E0-3C23-BD8C-E5241722C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944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8402D6-98FC-5A6B-D9EF-2AD7B37B2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F6A58-D6E6-CBD0-B76C-96DDFE2DE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362E9-6E5B-59BA-22F1-2BAD90675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A9B80C-5951-4AD9-9250-006ED50A4585}" type="datetimeFigureOut">
              <a:rPr lang="en-GB" smtClean="0"/>
              <a:t>03/06/2024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23C86-971A-6D5B-C2F1-902F712EC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E075D-8ED5-677E-A2F5-252C89096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689A91-C630-451D-8412-D3FA6515AD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44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jpeg"/><Relationship Id="rId3" Type="http://schemas.openxmlformats.org/officeDocument/2006/relationships/image" Target="../media/image1.png"/><Relationship Id="rId7" Type="http://schemas.openxmlformats.org/officeDocument/2006/relationships/hyperlink" Target="https://www.linkedin.com/in/dhilan-thiyagarajah-4469a612b/" TargetMode="External"/><Relationship Id="rId12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.jpg"/><Relationship Id="rId5" Type="http://schemas.openxmlformats.org/officeDocument/2006/relationships/hyperlink" Target="https://github.com/Dhilan100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https://public.tableau.com/app/profile/dhilan.thiyagarajah7885/vizzes" TargetMode="External"/><Relationship Id="rId1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hyperlink" Target="https://www.linkedin.com/in/dhilan-thiyagarajah-4469a612b/" TargetMode="External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18.png"/><Relationship Id="rId5" Type="http://schemas.openxmlformats.org/officeDocument/2006/relationships/hyperlink" Target="https://github.com/Dhilan100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https://public.tableau.com/app/profile/dhilan.thiyagarajah7885/vizzes" TargetMode="External"/><Relationship Id="rId1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Picture 312" descr="A colorful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4A3AB882-7ABF-C857-2173-F77D6C8D9E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2350" y="-2354196"/>
            <a:ext cx="20638912" cy="11566391"/>
          </a:xfrm>
          <a:prstGeom prst="rect">
            <a:avLst/>
          </a:prstGeom>
        </p:spPr>
      </p:pic>
      <p:sp>
        <p:nvSpPr>
          <p:cNvPr id="308" name="TextBox 307">
            <a:extLst>
              <a:ext uri="{FF2B5EF4-FFF2-40B4-BE49-F238E27FC236}">
                <a16:creationId xmlns:a16="http://schemas.microsoft.com/office/drawing/2014/main" id="{9CE44BE8-DC8F-D939-8193-79E87AB679AA}"/>
              </a:ext>
            </a:extLst>
          </p:cNvPr>
          <p:cNvSpPr txBox="1"/>
          <p:nvPr/>
        </p:nvSpPr>
        <p:spPr>
          <a:xfrm>
            <a:off x="0" y="4974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8000" dirty="0">
              <a:solidFill>
                <a:schemeClr val="bg1"/>
              </a:solidFill>
              <a:latin typeface="Jupiter Pro" panose="02000505000000020004" pitchFamily="50" charset="0"/>
              <a:ea typeface="Nikkyou Sans" panose="02000503000000000000" pitchFamily="2" charset="-128"/>
            </a:endParaRPr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C6550611-585D-1C46-5FFE-19EDCA0D832D}"/>
              </a:ext>
            </a:extLst>
          </p:cNvPr>
          <p:cNvSpPr txBox="1"/>
          <p:nvPr/>
        </p:nvSpPr>
        <p:spPr>
          <a:xfrm>
            <a:off x="729915" y="6143944"/>
            <a:ext cx="1073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id="{2C790369-6730-FC2B-D6AE-1D423D48A1C4}"/>
              </a:ext>
            </a:extLst>
          </p:cNvPr>
          <p:cNvSpPr txBox="1"/>
          <p:nvPr/>
        </p:nvSpPr>
        <p:spPr>
          <a:xfrm>
            <a:off x="1205478" y="305580"/>
            <a:ext cx="82777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About Me</a:t>
            </a:r>
          </a:p>
        </p:txBody>
      </p: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7599E9AD-FB3F-7CAB-570F-88685F8550F9}"/>
              </a:ext>
            </a:extLst>
          </p:cNvPr>
          <p:cNvGrpSpPr/>
          <p:nvPr/>
        </p:nvGrpSpPr>
        <p:grpSpPr>
          <a:xfrm>
            <a:off x="326686" y="3021257"/>
            <a:ext cx="4481849" cy="3645907"/>
            <a:chOff x="360947" y="2466474"/>
            <a:chExt cx="4901264" cy="4295273"/>
          </a:xfrm>
        </p:grpSpPr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56FD8C57-E4A8-3753-2773-6628A2C434E8}"/>
                </a:ext>
              </a:extLst>
            </p:cNvPr>
            <p:cNvSpPr/>
            <p:nvPr/>
          </p:nvSpPr>
          <p:spPr>
            <a:xfrm>
              <a:off x="360947" y="2466474"/>
              <a:ext cx="4901264" cy="429527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339" name="Group 338">
              <a:extLst>
                <a:ext uri="{FF2B5EF4-FFF2-40B4-BE49-F238E27FC236}">
                  <a16:creationId xmlns:a16="http://schemas.microsoft.com/office/drawing/2014/main" id="{7055B1F7-3E23-3B70-1A72-98F2BFF42625}"/>
                </a:ext>
              </a:extLst>
            </p:cNvPr>
            <p:cNvGrpSpPr/>
            <p:nvPr/>
          </p:nvGrpSpPr>
          <p:grpSpPr>
            <a:xfrm>
              <a:off x="505528" y="2626894"/>
              <a:ext cx="4102567" cy="730800"/>
              <a:chOff x="505528" y="2626894"/>
              <a:chExt cx="4102567" cy="730800"/>
            </a:xfrm>
          </p:grpSpPr>
          <p:pic>
            <p:nvPicPr>
              <p:cNvPr id="324" name="Picture 323" descr="A white cat on a black background&#10;&#10;Description automatically generated">
                <a:extLst>
                  <a:ext uri="{FF2B5EF4-FFF2-40B4-BE49-F238E27FC236}">
                    <a16:creationId xmlns:a16="http://schemas.microsoft.com/office/drawing/2014/main" id="{57FE46F7-0B93-EDFB-312A-4171F0AA6D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5528" y="2626894"/>
                <a:ext cx="730800" cy="730800"/>
              </a:xfrm>
              <a:prstGeom prst="rect">
                <a:avLst/>
              </a:prstGeom>
            </p:spPr>
          </p:pic>
          <p:sp>
            <p:nvSpPr>
              <p:cNvPr id="331" name="TextBox 330">
                <a:extLst>
                  <a:ext uri="{FF2B5EF4-FFF2-40B4-BE49-F238E27FC236}">
                    <a16:creationId xmlns:a16="http://schemas.microsoft.com/office/drawing/2014/main" id="{0F047E63-4C79-8F3D-436E-34951BC64E80}"/>
                  </a:ext>
                </a:extLst>
              </p:cNvPr>
              <p:cNvSpPr txBox="1"/>
              <p:nvPr/>
            </p:nvSpPr>
            <p:spPr>
              <a:xfrm>
                <a:off x="1395662" y="2863516"/>
                <a:ext cx="3212433" cy="3988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>
                    <a:hlinkClick r:id="rId5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github.com/Dhilan100</a:t>
                </a:r>
                <a:endParaRPr lang="en-GB" sz="1600" dirty="0"/>
              </a:p>
            </p:txBody>
          </p:sp>
        </p:grpSp>
        <p:grpSp>
          <p:nvGrpSpPr>
            <p:cNvPr id="340" name="Group 339">
              <a:extLst>
                <a:ext uri="{FF2B5EF4-FFF2-40B4-BE49-F238E27FC236}">
                  <a16:creationId xmlns:a16="http://schemas.microsoft.com/office/drawing/2014/main" id="{8DA0A84B-6BF1-8856-2221-4C88B8DD813B}"/>
                </a:ext>
              </a:extLst>
            </p:cNvPr>
            <p:cNvGrpSpPr/>
            <p:nvPr/>
          </p:nvGrpSpPr>
          <p:grpSpPr>
            <a:xfrm>
              <a:off x="505528" y="3617479"/>
              <a:ext cx="4579821" cy="766981"/>
              <a:chOff x="505528" y="3617479"/>
              <a:chExt cx="4579821" cy="766981"/>
            </a:xfrm>
          </p:grpSpPr>
          <p:pic>
            <p:nvPicPr>
              <p:cNvPr id="326" name="Picture 325" descr="A blue square with white letters&#10;&#10;Description automatically generated">
                <a:extLst>
                  <a:ext uri="{FF2B5EF4-FFF2-40B4-BE49-F238E27FC236}">
                    <a16:creationId xmlns:a16="http://schemas.microsoft.com/office/drawing/2014/main" id="{2E96A60C-FC96-F326-B988-73EA61F30F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5528" y="3617479"/>
                <a:ext cx="729916" cy="729916"/>
              </a:xfrm>
              <a:prstGeom prst="rect">
                <a:avLst/>
              </a:prstGeom>
            </p:spPr>
          </p:pic>
          <p:sp>
            <p:nvSpPr>
              <p:cNvPr id="333" name="TextBox 332">
                <a:extLst>
                  <a:ext uri="{FF2B5EF4-FFF2-40B4-BE49-F238E27FC236}">
                    <a16:creationId xmlns:a16="http://schemas.microsoft.com/office/drawing/2014/main" id="{99595C5C-13F1-41CE-906C-9880A5DE9BCE}"/>
                  </a:ext>
                </a:extLst>
              </p:cNvPr>
              <p:cNvSpPr txBox="1"/>
              <p:nvPr/>
            </p:nvSpPr>
            <p:spPr>
              <a:xfrm>
                <a:off x="1395662" y="3659272"/>
                <a:ext cx="3689687" cy="7251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>
                    <a:hlinkClick r:id="rId7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linkedin.com/in/dhilan-thiyagarajah-4469a612b</a:t>
                </a:r>
                <a:r>
                  <a:rPr lang="en-GB" dirty="0">
                    <a:hlinkClick r:id="rId7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/</a:t>
                </a:r>
                <a:endParaRPr lang="en-GB" dirty="0"/>
              </a:p>
            </p:txBody>
          </p:sp>
        </p:grpSp>
        <p:grpSp>
          <p:nvGrpSpPr>
            <p:cNvPr id="341" name="Group 340">
              <a:extLst>
                <a:ext uri="{FF2B5EF4-FFF2-40B4-BE49-F238E27FC236}">
                  <a16:creationId xmlns:a16="http://schemas.microsoft.com/office/drawing/2014/main" id="{78A54290-E024-FDD4-1E86-2348A1FBD0DA}"/>
                </a:ext>
              </a:extLst>
            </p:cNvPr>
            <p:cNvGrpSpPr/>
            <p:nvPr/>
          </p:nvGrpSpPr>
          <p:grpSpPr>
            <a:xfrm>
              <a:off x="505528" y="4713796"/>
              <a:ext cx="4579821" cy="810573"/>
              <a:chOff x="505528" y="4713796"/>
              <a:chExt cx="4579821" cy="810573"/>
            </a:xfrm>
          </p:grpSpPr>
          <p:pic>
            <p:nvPicPr>
              <p:cNvPr id="328" name="Picture 327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39E58C18-27CD-7A4F-A60E-DF3D5D1C28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5528" y="4713796"/>
                <a:ext cx="739466" cy="730800"/>
              </a:xfrm>
              <a:prstGeom prst="rect">
                <a:avLst/>
              </a:prstGeom>
            </p:spPr>
          </p:pic>
          <p:sp>
            <p:nvSpPr>
              <p:cNvPr id="334" name="TextBox 333">
                <a:extLst>
                  <a:ext uri="{FF2B5EF4-FFF2-40B4-BE49-F238E27FC236}">
                    <a16:creationId xmlns:a16="http://schemas.microsoft.com/office/drawing/2014/main" id="{2A21C779-9D49-B502-7C30-5A73C9CFCB6A}"/>
                  </a:ext>
                </a:extLst>
              </p:cNvPr>
              <p:cNvSpPr txBox="1"/>
              <p:nvPr/>
            </p:nvSpPr>
            <p:spPr>
              <a:xfrm>
                <a:off x="1395662" y="4835440"/>
                <a:ext cx="3689687" cy="688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>
                    <a:hlinkClick r:id="rId9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public.tableau.com/app/profile/dhilan.thiyagarajah7885/vizzes</a:t>
                </a:r>
                <a:endParaRPr lang="en-GB" sz="1600" dirty="0"/>
              </a:p>
            </p:txBody>
          </p:sp>
        </p:grpSp>
        <p:grpSp>
          <p:nvGrpSpPr>
            <p:cNvPr id="342" name="Group 341">
              <a:extLst>
                <a:ext uri="{FF2B5EF4-FFF2-40B4-BE49-F238E27FC236}">
                  <a16:creationId xmlns:a16="http://schemas.microsoft.com/office/drawing/2014/main" id="{811357EA-D5FD-9EAD-D47E-0AB995ECC106}"/>
                </a:ext>
              </a:extLst>
            </p:cNvPr>
            <p:cNvGrpSpPr/>
            <p:nvPr/>
          </p:nvGrpSpPr>
          <p:grpSpPr>
            <a:xfrm>
              <a:off x="505975" y="5891785"/>
              <a:ext cx="4579373" cy="730800"/>
              <a:chOff x="505975" y="5891785"/>
              <a:chExt cx="4579373" cy="730800"/>
            </a:xfrm>
          </p:grpSpPr>
          <p:pic>
            <p:nvPicPr>
              <p:cNvPr id="337" name="Picture 336" descr="A logo of a camera&#10;&#10;Description automatically generated">
                <a:extLst>
                  <a:ext uri="{FF2B5EF4-FFF2-40B4-BE49-F238E27FC236}">
                    <a16:creationId xmlns:a16="http://schemas.microsoft.com/office/drawing/2014/main" id="{BB807B57-2B01-4C76-C8EF-0116A75E1E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5975" y="5891785"/>
                <a:ext cx="730800" cy="730800"/>
              </a:xfrm>
              <a:prstGeom prst="rect">
                <a:avLst/>
              </a:prstGeom>
            </p:spPr>
          </p:pic>
          <p:sp>
            <p:nvSpPr>
              <p:cNvPr id="338" name="TextBox 337">
                <a:extLst>
                  <a:ext uri="{FF2B5EF4-FFF2-40B4-BE49-F238E27FC236}">
                    <a16:creationId xmlns:a16="http://schemas.microsoft.com/office/drawing/2014/main" id="{011624DF-56AA-4427-6596-9C6E3A015289}"/>
                  </a:ext>
                </a:extLst>
              </p:cNvPr>
              <p:cNvSpPr txBox="1"/>
              <p:nvPr/>
            </p:nvSpPr>
            <p:spPr>
              <a:xfrm>
                <a:off x="1395661" y="5928960"/>
                <a:ext cx="3689687" cy="435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u="sng" dirty="0"/>
                  <a:t>instagram.com/</a:t>
                </a:r>
                <a:r>
                  <a:rPr lang="en-GB" u="sng" dirty="0" err="1"/>
                  <a:t>dhilan.traj</a:t>
                </a:r>
                <a:endParaRPr lang="en-GB" u="sng" dirty="0"/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1B14857-D106-1B14-8CA5-E085044188F5}"/>
              </a:ext>
            </a:extLst>
          </p:cNvPr>
          <p:cNvGrpSpPr/>
          <p:nvPr/>
        </p:nvGrpSpPr>
        <p:grpSpPr>
          <a:xfrm>
            <a:off x="451555" y="-44857"/>
            <a:ext cx="10984401" cy="6973457"/>
            <a:chOff x="451555" y="-44857"/>
            <a:chExt cx="10984401" cy="6973457"/>
          </a:xfrm>
        </p:grpSpPr>
        <p:grpSp>
          <p:nvGrpSpPr>
            <p:cNvPr id="348" name="Group 347">
              <a:extLst>
                <a:ext uri="{FF2B5EF4-FFF2-40B4-BE49-F238E27FC236}">
                  <a16:creationId xmlns:a16="http://schemas.microsoft.com/office/drawing/2014/main" id="{D36335CC-A88D-4596-8390-B2DF9794DF6B}"/>
                </a:ext>
              </a:extLst>
            </p:cNvPr>
            <p:cNvGrpSpPr/>
            <p:nvPr/>
          </p:nvGrpSpPr>
          <p:grpSpPr>
            <a:xfrm>
              <a:off x="451555" y="-44857"/>
              <a:ext cx="8155550" cy="6973457"/>
              <a:chOff x="451555" y="-44857"/>
              <a:chExt cx="8155550" cy="6973457"/>
            </a:xfrm>
          </p:grpSpPr>
          <p:pic>
            <p:nvPicPr>
              <p:cNvPr id="315" name="Picture 314" descr="Two men in lab coats&#10;&#10;Description automatically generated">
                <a:extLst>
                  <a:ext uri="{FF2B5EF4-FFF2-40B4-BE49-F238E27FC236}">
                    <a16:creationId xmlns:a16="http://schemas.microsoft.com/office/drawing/2014/main" id="{3C1D05B4-7F95-9C1E-2822-58B27A5AFE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950"/>
              <a:stretch/>
            </p:blipFill>
            <p:spPr>
              <a:xfrm>
                <a:off x="4917418" y="-44857"/>
                <a:ext cx="3689687" cy="6973457"/>
              </a:xfrm>
              <a:prstGeom prst="rect">
                <a:avLst/>
              </a:prstGeom>
            </p:spPr>
          </p:pic>
          <p:sp>
            <p:nvSpPr>
              <p:cNvPr id="345" name="TextBox 344">
                <a:extLst>
                  <a:ext uri="{FF2B5EF4-FFF2-40B4-BE49-F238E27FC236}">
                    <a16:creationId xmlns:a16="http://schemas.microsoft.com/office/drawing/2014/main" id="{383C92D5-78B1-B5A6-7C3A-9C6ABC9EA3B0}"/>
                  </a:ext>
                </a:extLst>
              </p:cNvPr>
              <p:cNvSpPr txBox="1"/>
              <p:nvPr/>
            </p:nvSpPr>
            <p:spPr>
              <a:xfrm>
                <a:off x="451555" y="995060"/>
                <a:ext cx="5219787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Name: </a:t>
                </a:r>
                <a:r>
                  <a:rPr lang="en-GB" b="1" dirty="0">
                    <a:solidFill>
                      <a:schemeClr val="bg1"/>
                    </a:solidFill>
                  </a:rPr>
                  <a:t>Dhilan Thiyagarajah  </a:t>
                </a:r>
              </a:p>
              <a:p>
                <a:endParaRPr lang="en-GB" b="1" dirty="0">
                  <a:solidFill>
                    <a:schemeClr val="bg1"/>
                  </a:solidFill>
                </a:endParaRPr>
              </a:p>
              <a:p>
                <a:r>
                  <a:rPr lang="en-GB" dirty="0">
                    <a:solidFill>
                      <a:schemeClr val="bg1"/>
                    </a:solidFill>
                  </a:rPr>
                  <a:t>From:</a:t>
                </a:r>
                <a:r>
                  <a:rPr lang="en-GB" b="1" dirty="0">
                    <a:solidFill>
                      <a:schemeClr val="bg1"/>
                    </a:solidFill>
                  </a:rPr>
                  <a:t> Croydon</a:t>
                </a:r>
              </a:p>
              <a:p>
                <a:endParaRPr lang="en-GB" b="1" dirty="0">
                  <a:solidFill>
                    <a:schemeClr val="bg1"/>
                  </a:solidFill>
                </a:endParaRPr>
              </a:p>
              <a:p>
                <a:r>
                  <a:rPr lang="en-GB" dirty="0">
                    <a:solidFill>
                      <a:schemeClr val="bg1"/>
                    </a:solidFill>
                  </a:rPr>
                  <a:t>Hobbies</a:t>
                </a:r>
                <a:r>
                  <a:rPr lang="en-GB" b="1" dirty="0">
                    <a:solidFill>
                      <a:schemeClr val="bg1"/>
                    </a:solidFill>
                  </a:rPr>
                  <a:t>: Gaming, Foodie</a:t>
                </a:r>
              </a:p>
              <a:p>
                <a:endParaRPr lang="en-GB" b="1" dirty="0">
                  <a:solidFill>
                    <a:schemeClr val="bg1"/>
                  </a:solidFill>
                </a:endParaRPr>
              </a:p>
              <a:p>
                <a:r>
                  <a:rPr lang="en-GB" dirty="0">
                    <a:solidFill>
                      <a:schemeClr val="bg1"/>
                    </a:solidFill>
                  </a:rPr>
                  <a:t>Degree: </a:t>
                </a:r>
                <a:r>
                  <a:rPr lang="en-GB" b="1" dirty="0">
                    <a:solidFill>
                      <a:schemeClr val="bg1"/>
                    </a:solidFill>
                  </a:rPr>
                  <a:t>Chemistry with Biochemistry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266D597-E8C1-4FC9-6BED-C2AB39C568D8}"/>
                </a:ext>
              </a:extLst>
            </p:cNvPr>
            <p:cNvGrpSpPr/>
            <p:nvPr/>
          </p:nvGrpSpPr>
          <p:grpSpPr>
            <a:xfrm>
              <a:off x="8739424" y="341067"/>
              <a:ext cx="2696532" cy="6413062"/>
              <a:chOff x="5010304" y="209307"/>
              <a:chExt cx="2696532" cy="6413062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487F5391-63C3-9C28-9404-F92503A735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10304" y="209307"/>
                <a:ext cx="2656074" cy="1992056"/>
              </a:xfrm>
              <a:prstGeom prst="rect">
                <a:avLst/>
              </a:prstGeom>
            </p:spPr>
          </p:pic>
          <p:pic>
            <p:nvPicPr>
              <p:cNvPr id="5" name="Picture 4" descr="A food on a table&#10;&#10;Description automatically generated">
                <a:extLst>
                  <a:ext uri="{FF2B5EF4-FFF2-40B4-BE49-F238E27FC236}">
                    <a16:creationId xmlns:a16="http://schemas.microsoft.com/office/drawing/2014/main" id="{4412F6F9-E66C-DBDA-7E27-176F0D77F2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11978" y="2446472"/>
                <a:ext cx="2654400" cy="1990800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3AE8F29-6D7D-1C1A-4347-5711B3C004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50036" y="4629769"/>
                <a:ext cx="2656800" cy="19926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50837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Picture 309" descr="A colorful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9ED06AE9-417B-0C6C-B160-2BFD59BA7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2350" y="-2354196"/>
            <a:ext cx="20638912" cy="1156639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60FD16A-82C2-4AD5-8DD0-6C21765700B5}"/>
              </a:ext>
            </a:extLst>
          </p:cNvPr>
          <p:cNvGrpSpPr/>
          <p:nvPr/>
        </p:nvGrpSpPr>
        <p:grpSpPr>
          <a:xfrm>
            <a:off x="0" y="497492"/>
            <a:ext cx="12192000" cy="5641728"/>
            <a:chOff x="0" y="497492"/>
            <a:chExt cx="12192000" cy="5641728"/>
          </a:xfrm>
        </p:grpSpPr>
        <p:sp>
          <p:nvSpPr>
            <p:cNvPr id="308" name="TextBox 307">
              <a:extLst>
                <a:ext uri="{FF2B5EF4-FFF2-40B4-BE49-F238E27FC236}">
                  <a16:creationId xmlns:a16="http://schemas.microsoft.com/office/drawing/2014/main" id="{9CE44BE8-DC8F-D939-8193-79E87AB679AA}"/>
                </a:ext>
              </a:extLst>
            </p:cNvPr>
            <p:cNvSpPr txBox="1"/>
            <p:nvPr/>
          </p:nvSpPr>
          <p:spPr>
            <a:xfrm>
              <a:off x="0" y="497492"/>
              <a:ext cx="121920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0" dirty="0">
                  <a:solidFill>
                    <a:schemeClr val="bg1"/>
                  </a:solidFill>
                  <a:latin typeface="Jupiter Pro" panose="02000505000000020004" pitchFamily="50" charset="0"/>
                  <a:ea typeface="Nikkyou Sans" panose="02000503000000000000" pitchFamily="2" charset="-128"/>
                </a:rPr>
                <a:t>Winning through Data</a:t>
              </a:r>
            </a:p>
          </p:txBody>
        </p:sp>
        <p:sp>
          <p:nvSpPr>
            <p:cNvPr id="309" name="TextBox 308">
              <a:extLst>
                <a:ext uri="{FF2B5EF4-FFF2-40B4-BE49-F238E27FC236}">
                  <a16:creationId xmlns:a16="http://schemas.microsoft.com/office/drawing/2014/main" id="{C6550611-585D-1C46-5FFE-19EDCA0D832D}"/>
                </a:ext>
              </a:extLst>
            </p:cNvPr>
            <p:cNvSpPr txBox="1"/>
            <p:nvPr/>
          </p:nvSpPr>
          <p:spPr>
            <a:xfrm>
              <a:off x="729915" y="5616000"/>
              <a:ext cx="1073216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Demonstrating the power of data analysis in </a:t>
              </a:r>
              <a:r>
                <a:rPr lang="en-GB" sz="2800" dirty="0" err="1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Pokemon</a:t>
              </a:r>
              <a:endParaRPr lang="en-GB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8770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3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Picture 309" descr="A colorful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9ED06AE9-417B-0C6C-B160-2BFD59BA7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4000" y="-2354196"/>
            <a:ext cx="20638912" cy="1156639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CB1C2C-6B75-E5E7-2878-0AB4204783CB}"/>
              </a:ext>
            </a:extLst>
          </p:cNvPr>
          <p:cNvSpPr/>
          <p:nvPr/>
        </p:nvSpPr>
        <p:spPr>
          <a:xfrm>
            <a:off x="6096000" y="1"/>
            <a:ext cx="6096000" cy="6857999"/>
          </a:xfrm>
          <a:prstGeom prst="rect">
            <a:avLst/>
          </a:prstGeom>
          <a:solidFill>
            <a:schemeClr val="accent1">
              <a:lumMod val="75000"/>
              <a:alpha val="4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56BFCD-E34C-161D-8F28-27AA64F3D901}"/>
              </a:ext>
            </a:extLst>
          </p:cNvPr>
          <p:cNvSpPr txBox="1"/>
          <p:nvPr/>
        </p:nvSpPr>
        <p:spPr>
          <a:xfrm>
            <a:off x="6096000" y="0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Jupiter Pro" panose="02000505000000020004" pitchFamily="50" charset="0"/>
              </a:rPr>
              <a:t>What are </a:t>
            </a:r>
            <a:r>
              <a:rPr lang="en-GB" dirty="0" err="1">
                <a:solidFill>
                  <a:schemeClr val="bg1"/>
                </a:solidFill>
                <a:latin typeface="Jupiter Pro" panose="02000505000000020004" pitchFamily="50" charset="0"/>
              </a:rPr>
              <a:t>Pokemon</a:t>
            </a:r>
            <a:r>
              <a:rPr lang="en-GB" dirty="0">
                <a:solidFill>
                  <a:schemeClr val="bg1"/>
                </a:solidFill>
                <a:latin typeface="Jupiter Pro" panose="02000505000000020004" pitchFamily="50" charset="0"/>
              </a:rPr>
              <a:t>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E9C32B-B3E3-20A8-54B6-2E251770B722}"/>
              </a:ext>
            </a:extLst>
          </p:cNvPr>
          <p:cNvSpPr txBox="1"/>
          <p:nvPr/>
        </p:nvSpPr>
        <p:spPr>
          <a:xfrm>
            <a:off x="6244389" y="794084"/>
            <a:ext cx="57390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Pokemon</a:t>
            </a:r>
            <a:r>
              <a:rPr lang="en-GB" dirty="0">
                <a:solidFill>
                  <a:schemeClr val="bg1"/>
                </a:solidFill>
              </a:rPr>
              <a:t> are virtual monsters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The most popular franchise since 1997 and it is still growing!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Aim of the games is to catch and battle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The winner of the battle gets glory and prize money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51D2D-9EC7-C12A-1D1D-118B9C6543F4}"/>
              </a:ext>
            </a:extLst>
          </p:cNvPr>
          <p:cNvGrpSpPr/>
          <p:nvPr/>
        </p:nvGrpSpPr>
        <p:grpSpPr>
          <a:xfrm>
            <a:off x="208547" y="184666"/>
            <a:ext cx="4737072" cy="6329866"/>
            <a:chOff x="208547" y="184666"/>
            <a:chExt cx="4737072" cy="6329866"/>
          </a:xfrm>
        </p:grpSpPr>
        <p:pic>
          <p:nvPicPr>
            <p:cNvPr id="5" name="Picture 2" descr="2022 Pokémon VGC World Championships Preview Roundtable | Pokemon.com">
              <a:extLst>
                <a:ext uri="{FF2B5EF4-FFF2-40B4-BE49-F238E27FC236}">
                  <a16:creationId xmlns:a16="http://schemas.microsoft.com/office/drawing/2014/main" id="{2B94C3CE-5A4A-BE80-74F9-FABBE0E588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022" y="3859158"/>
              <a:ext cx="4693597" cy="26553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Pokemon Crystal Part #50 - Champion and Credits">
              <a:extLst>
                <a:ext uri="{FF2B5EF4-FFF2-40B4-BE49-F238E27FC236}">
                  <a16:creationId xmlns:a16="http://schemas.microsoft.com/office/drawing/2014/main" id="{61F47999-0687-20BB-4BD1-1F459C1378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547" y="184666"/>
              <a:ext cx="3048000" cy="274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A3E7A91-36AD-9CAB-DFFF-042FBF8FC1B3}"/>
              </a:ext>
            </a:extLst>
          </p:cNvPr>
          <p:cNvGrpSpPr/>
          <p:nvPr/>
        </p:nvGrpSpPr>
        <p:grpSpPr>
          <a:xfrm>
            <a:off x="-15512712" y="497492"/>
            <a:ext cx="12192000" cy="5641728"/>
            <a:chOff x="0" y="497492"/>
            <a:chExt cx="12192000" cy="564172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328944A-228C-0D1F-6B7E-A6904C4CB976}"/>
                </a:ext>
              </a:extLst>
            </p:cNvPr>
            <p:cNvSpPr txBox="1"/>
            <p:nvPr/>
          </p:nvSpPr>
          <p:spPr>
            <a:xfrm>
              <a:off x="0" y="497492"/>
              <a:ext cx="121920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0" dirty="0">
                  <a:solidFill>
                    <a:schemeClr val="bg1"/>
                  </a:solidFill>
                  <a:latin typeface="Jupiter Pro" panose="02000505000000020004" pitchFamily="50" charset="0"/>
                  <a:ea typeface="Nikkyou Sans" panose="02000503000000000000" pitchFamily="2" charset="-128"/>
                </a:rPr>
                <a:t>Winning through Data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AA8F409-30E7-EAD4-A3AE-ECD17C6FCDCE}"/>
                </a:ext>
              </a:extLst>
            </p:cNvPr>
            <p:cNvSpPr txBox="1"/>
            <p:nvPr/>
          </p:nvSpPr>
          <p:spPr>
            <a:xfrm>
              <a:off x="729915" y="5616000"/>
              <a:ext cx="1073216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Demonstrating the power of data analysis in </a:t>
              </a:r>
              <a:r>
                <a:rPr lang="en-GB" sz="2800" dirty="0" err="1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Pokemon</a:t>
              </a:r>
              <a:endParaRPr lang="en-GB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9260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3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Picture 309" descr="A colorful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9ED06AE9-417B-0C6C-B160-2BFD59BA7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8887" y="-2354196"/>
            <a:ext cx="20638912" cy="1156639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CB1C2C-6B75-E5E7-2878-0AB4204783CB}"/>
              </a:ext>
            </a:extLst>
          </p:cNvPr>
          <p:cNvSpPr/>
          <p:nvPr/>
        </p:nvSpPr>
        <p:spPr>
          <a:xfrm>
            <a:off x="6096000" y="1"/>
            <a:ext cx="6096000" cy="6857999"/>
          </a:xfrm>
          <a:prstGeom prst="rect">
            <a:avLst/>
          </a:prstGeom>
          <a:solidFill>
            <a:schemeClr val="tx2">
              <a:lumMod val="90000"/>
              <a:lumOff val="10000"/>
              <a:alpha val="4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56BFCD-E34C-161D-8F28-27AA64F3D901}"/>
              </a:ext>
            </a:extLst>
          </p:cNvPr>
          <p:cNvSpPr txBox="1"/>
          <p:nvPr/>
        </p:nvSpPr>
        <p:spPr>
          <a:xfrm>
            <a:off x="6096000" y="0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  <a:latin typeface="Jupiter Pro" panose="02000505000000020004" pitchFamily="50" charset="0"/>
              </a:rPr>
              <a:t>Pokemon</a:t>
            </a:r>
            <a:r>
              <a:rPr lang="en-GB" dirty="0">
                <a:solidFill>
                  <a:schemeClr val="bg1"/>
                </a:solidFill>
                <a:latin typeface="Jupiter Pro" panose="02000505000000020004" pitchFamily="50" charset="0"/>
              </a:rPr>
              <a:t> Attribute Statistics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E9C32B-B3E3-20A8-54B6-2E251770B722}"/>
              </a:ext>
            </a:extLst>
          </p:cNvPr>
          <p:cNvSpPr txBox="1"/>
          <p:nvPr/>
        </p:nvSpPr>
        <p:spPr>
          <a:xfrm>
            <a:off x="6244389" y="794084"/>
            <a:ext cx="573906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Each </a:t>
            </a:r>
            <a:r>
              <a:rPr lang="en-GB" dirty="0" err="1">
                <a:solidFill>
                  <a:schemeClr val="bg1"/>
                </a:solidFill>
              </a:rPr>
              <a:t>Pokemon</a:t>
            </a:r>
            <a:r>
              <a:rPr lang="en-GB" dirty="0">
                <a:solidFill>
                  <a:schemeClr val="bg1"/>
                </a:solidFill>
              </a:rPr>
              <a:t> have a mix of attributes that make them unique/standout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For competitive battles strategies are formed based on the stats of a </a:t>
            </a:r>
            <a:r>
              <a:rPr lang="en-GB" dirty="0" err="1">
                <a:solidFill>
                  <a:schemeClr val="bg1"/>
                </a:solidFill>
              </a:rPr>
              <a:t>Pokemon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The total stat can indicate how strong a </a:t>
            </a:r>
            <a:r>
              <a:rPr lang="en-GB" dirty="0" err="1">
                <a:solidFill>
                  <a:schemeClr val="bg1"/>
                </a:solidFill>
              </a:rPr>
              <a:t>pokemon</a:t>
            </a:r>
            <a:r>
              <a:rPr lang="en-GB" dirty="0">
                <a:solidFill>
                  <a:schemeClr val="bg1"/>
                </a:solidFill>
              </a:rPr>
              <a:t> is overall.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For analysis data was retrieved from </a:t>
            </a:r>
            <a:r>
              <a:rPr lang="en-GB" b="1" dirty="0">
                <a:solidFill>
                  <a:schemeClr val="bg1"/>
                </a:solidFill>
              </a:rPr>
              <a:t>Kaggle </a:t>
            </a:r>
            <a:r>
              <a:rPr lang="en-GB" dirty="0">
                <a:solidFill>
                  <a:schemeClr val="bg1"/>
                </a:solidFill>
              </a:rPr>
              <a:t>and </a:t>
            </a:r>
            <a:r>
              <a:rPr lang="en-GB" b="1" dirty="0">
                <a:solidFill>
                  <a:schemeClr val="bg1"/>
                </a:solidFill>
              </a:rPr>
              <a:t>Tableau</a:t>
            </a:r>
            <a:r>
              <a:rPr lang="en-GB" dirty="0">
                <a:solidFill>
                  <a:schemeClr val="bg1"/>
                </a:solidFill>
              </a:rPr>
              <a:t>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I should think about </a:t>
            </a:r>
            <a:r>
              <a:rPr lang="en-GB" b="1" dirty="0">
                <a:solidFill>
                  <a:schemeClr val="bg1"/>
                </a:solidFill>
              </a:rPr>
              <a:t>safe guarding </a:t>
            </a:r>
            <a:r>
              <a:rPr lang="en-GB" dirty="0">
                <a:solidFill>
                  <a:schemeClr val="bg1"/>
                </a:solidFill>
              </a:rPr>
              <a:t>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Tableau</a:t>
            </a:r>
            <a:r>
              <a:rPr lang="en-GB" dirty="0">
                <a:solidFill>
                  <a:schemeClr val="bg1"/>
                </a:solidFill>
              </a:rPr>
              <a:t> to show visualising the data for seeing trends for analysis.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F895B8D-64EF-5F4C-F19B-28AF1548A458}"/>
              </a:ext>
            </a:extLst>
          </p:cNvPr>
          <p:cNvGrpSpPr/>
          <p:nvPr/>
        </p:nvGrpSpPr>
        <p:grpSpPr>
          <a:xfrm>
            <a:off x="-11098127" y="184666"/>
            <a:ext cx="4737072" cy="6329866"/>
            <a:chOff x="208547" y="184666"/>
            <a:chExt cx="4737072" cy="6329866"/>
          </a:xfrm>
        </p:grpSpPr>
        <p:pic>
          <p:nvPicPr>
            <p:cNvPr id="17" name="Picture 2" descr="2022 Pokémon VGC World Championships Preview Roundtable | Pokemon.com">
              <a:extLst>
                <a:ext uri="{FF2B5EF4-FFF2-40B4-BE49-F238E27FC236}">
                  <a16:creationId xmlns:a16="http://schemas.microsoft.com/office/drawing/2014/main" id="{93343F9E-BBDE-C136-9FC3-739A457637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022" y="3859158"/>
              <a:ext cx="4693597" cy="26553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0" descr="Pokemon Crystal Part #50 - Champion and Credits">
              <a:extLst>
                <a:ext uri="{FF2B5EF4-FFF2-40B4-BE49-F238E27FC236}">
                  <a16:creationId xmlns:a16="http://schemas.microsoft.com/office/drawing/2014/main" id="{4B7083DB-DAF9-EE0C-34A2-8E130D1F52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547" y="184666"/>
              <a:ext cx="3048000" cy="274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6CACAA4-89C4-2126-63F4-BE07C477DFC4}"/>
              </a:ext>
            </a:extLst>
          </p:cNvPr>
          <p:cNvGrpSpPr/>
          <p:nvPr/>
        </p:nvGrpSpPr>
        <p:grpSpPr>
          <a:xfrm>
            <a:off x="437208" y="451348"/>
            <a:ext cx="3730755" cy="5097194"/>
            <a:chOff x="437208" y="451348"/>
            <a:chExt cx="3730755" cy="509719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34222DC-EECD-8E1F-C4A9-2D44FE88BA87}"/>
                </a:ext>
              </a:extLst>
            </p:cNvPr>
            <p:cNvGrpSpPr/>
            <p:nvPr/>
          </p:nvGrpSpPr>
          <p:grpSpPr>
            <a:xfrm>
              <a:off x="437208" y="1161259"/>
              <a:ext cx="3730755" cy="4387283"/>
              <a:chOff x="437208" y="-70535"/>
              <a:chExt cx="5025130" cy="5619077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0A54D94-6C0E-CF98-EBFE-34986C376E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7208" y="2151666"/>
                <a:ext cx="5025130" cy="3396876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3C02F42-49BF-453E-FF4B-70051A3F0D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15334" y="-70535"/>
                <a:ext cx="2111336" cy="2111335"/>
              </a:xfrm>
              <a:prstGeom prst="rect">
                <a:avLst/>
              </a:prstGeom>
            </p:spPr>
          </p:pic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168DBF4-7AA1-048B-6E3F-F5CDA6E97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69060" y="451348"/>
              <a:ext cx="3067050" cy="581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1618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3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Picture 309" descr="A colorful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9ED06AE9-417B-0C6C-B160-2BFD59BA7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3456" y="-2354196"/>
            <a:ext cx="20638912" cy="11566391"/>
          </a:xfrm>
          <a:prstGeom prst="rect">
            <a:avLst/>
          </a:prstGeom>
        </p:spPr>
      </p:pic>
      <p:sp>
        <p:nvSpPr>
          <p:cNvPr id="309" name="TextBox 308">
            <a:extLst>
              <a:ext uri="{FF2B5EF4-FFF2-40B4-BE49-F238E27FC236}">
                <a16:creationId xmlns:a16="http://schemas.microsoft.com/office/drawing/2014/main" id="{C6550611-585D-1C46-5FFE-19EDCA0D832D}"/>
              </a:ext>
            </a:extLst>
          </p:cNvPr>
          <p:cNvSpPr txBox="1"/>
          <p:nvPr/>
        </p:nvSpPr>
        <p:spPr>
          <a:xfrm>
            <a:off x="-13791055" y="5817373"/>
            <a:ext cx="1073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Jupiter Pro" panose="02000505000000020004" pitchFamily="50" charset="0"/>
              </a:rPr>
              <a:t>The power of data analysis to tell a story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365611-34A1-0850-FFE6-F1E3C2ECE1D1}"/>
              </a:ext>
            </a:extLst>
          </p:cNvPr>
          <p:cNvSpPr/>
          <p:nvPr/>
        </p:nvSpPr>
        <p:spPr>
          <a:xfrm>
            <a:off x="8630653" y="1"/>
            <a:ext cx="3561347" cy="6846711"/>
          </a:xfrm>
          <a:prstGeom prst="rect">
            <a:avLst/>
          </a:prstGeom>
          <a:solidFill>
            <a:schemeClr val="tx2">
              <a:lumMod val="90000"/>
              <a:lumOff val="10000"/>
              <a:alpha val="4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60064C-05ED-9F4A-CFF7-528A321C12DF}"/>
              </a:ext>
            </a:extLst>
          </p:cNvPr>
          <p:cNvSpPr txBox="1"/>
          <p:nvPr/>
        </p:nvSpPr>
        <p:spPr>
          <a:xfrm>
            <a:off x="8694823" y="0"/>
            <a:ext cx="3288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Jupiter Pro" panose="02000505000000020004" pitchFamily="50" charset="0"/>
              </a:rPr>
              <a:t>Generating Tableau </a:t>
            </a:r>
          </a:p>
          <a:p>
            <a:pPr algn="ctr"/>
            <a:r>
              <a:rPr lang="en-GB" dirty="0">
                <a:solidFill>
                  <a:schemeClr val="bg1"/>
                </a:solidFill>
                <a:latin typeface="Jupiter Pro" panose="02000505000000020004" pitchFamily="50" charset="0"/>
              </a:rPr>
              <a:t>Dashboard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FDCA0B-D57E-6B7B-1E93-8BEFD9A442B6}"/>
              </a:ext>
            </a:extLst>
          </p:cNvPr>
          <p:cNvSpPr txBox="1"/>
          <p:nvPr/>
        </p:nvSpPr>
        <p:spPr>
          <a:xfrm>
            <a:off x="8731007" y="794084"/>
            <a:ext cx="325244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Made a relationship with two sets of </a:t>
            </a:r>
            <a:r>
              <a:rPr lang="en-GB" dirty="0" err="1">
                <a:solidFill>
                  <a:schemeClr val="bg1"/>
                </a:solidFill>
              </a:rPr>
              <a:t>Pokemon</a:t>
            </a:r>
            <a:r>
              <a:rPr lang="en-GB" dirty="0">
                <a:solidFill>
                  <a:schemeClr val="bg1"/>
                </a:solidFill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Created Multiple charts for different stats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Filters help dynamically display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When comparing select few </a:t>
            </a:r>
            <a:r>
              <a:rPr lang="en-GB" dirty="0" err="1">
                <a:solidFill>
                  <a:schemeClr val="bg1"/>
                </a:solidFill>
              </a:rPr>
              <a:t>Pokemon</a:t>
            </a:r>
            <a:r>
              <a:rPr lang="en-GB" dirty="0">
                <a:solidFill>
                  <a:schemeClr val="bg1"/>
                </a:solidFill>
              </a:rPr>
              <a:t> you can see differences in stats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Gengar</a:t>
            </a:r>
            <a:r>
              <a:rPr lang="en-GB" dirty="0">
                <a:solidFill>
                  <a:schemeClr val="bg1"/>
                </a:solidFill>
              </a:rPr>
              <a:t> is as nearly as the top tier Legendary </a:t>
            </a:r>
            <a:r>
              <a:rPr lang="en-GB" dirty="0" err="1">
                <a:solidFill>
                  <a:schemeClr val="bg1"/>
                </a:solidFill>
              </a:rPr>
              <a:t>Pokemon</a:t>
            </a:r>
            <a:r>
              <a:rPr lang="en-GB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Speed stat to keep up the tempo of the match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Special Attack to power up special moves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47FDA5E-C167-FCD1-D575-6B74A3E68D9C}"/>
              </a:ext>
            </a:extLst>
          </p:cNvPr>
          <p:cNvGrpSpPr/>
          <p:nvPr/>
        </p:nvGrpSpPr>
        <p:grpSpPr>
          <a:xfrm>
            <a:off x="93523" y="161029"/>
            <a:ext cx="8525390" cy="6122210"/>
            <a:chOff x="93523" y="161029"/>
            <a:chExt cx="8525390" cy="6122210"/>
          </a:xfrm>
        </p:grpSpPr>
        <p:pic>
          <p:nvPicPr>
            <p:cNvPr id="18" name="Picture 17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356C91A-4842-7E36-C88E-492B645F1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523" y="161029"/>
              <a:ext cx="8486953" cy="4427336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D5D5913-E267-F490-6C3B-3E48B302C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7208" y="4813844"/>
              <a:ext cx="4671705" cy="1286816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A7354E32-A313-096A-3F9E-02484E743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0220" y="4813844"/>
              <a:ext cx="3815248" cy="1469395"/>
            </a:xfrm>
            <a:prstGeom prst="rect">
              <a:avLst/>
            </a:prstGeom>
          </p:spPr>
        </p:pic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BD6830AF-19F9-51C7-9012-3EDA819F1E94}"/>
                </a:ext>
              </a:extLst>
            </p:cNvPr>
            <p:cNvCxnSpPr/>
            <p:nvPr/>
          </p:nvCxnSpPr>
          <p:spPr>
            <a:xfrm>
              <a:off x="2571409" y="2013266"/>
              <a:ext cx="2340225" cy="2828700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FB4F5F27-ADA9-D51B-CF11-83459C21EB48}"/>
                </a:ext>
              </a:extLst>
            </p:cNvPr>
            <p:cNvCxnSpPr>
              <a:cxnSpLocks/>
            </p:cNvCxnSpPr>
            <p:nvPr/>
          </p:nvCxnSpPr>
          <p:spPr>
            <a:xfrm>
              <a:off x="1750423" y="3814354"/>
              <a:ext cx="95794" cy="999490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AAD847F-9E8A-281F-7010-5E4DFBAE7F28}"/>
              </a:ext>
            </a:extLst>
          </p:cNvPr>
          <p:cNvGrpSpPr/>
          <p:nvPr/>
        </p:nvGrpSpPr>
        <p:grpSpPr>
          <a:xfrm>
            <a:off x="-10583735" y="451348"/>
            <a:ext cx="3730755" cy="5097194"/>
            <a:chOff x="437208" y="451348"/>
            <a:chExt cx="3730755" cy="5097194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71E9936-7861-08FE-6A42-B425CEEE7C8B}"/>
                </a:ext>
              </a:extLst>
            </p:cNvPr>
            <p:cNvGrpSpPr/>
            <p:nvPr/>
          </p:nvGrpSpPr>
          <p:grpSpPr>
            <a:xfrm>
              <a:off x="437208" y="1161259"/>
              <a:ext cx="3730755" cy="4387283"/>
              <a:chOff x="437208" y="-70535"/>
              <a:chExt cx="5025130" cy="5619077"/>
            </a:xfrm>
          </p:grpSpPr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18C8FBF1-FE61-D40D-09EB-F4124569D8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7208" y="2151666"/>
                <a:ext cx="5025130" cy="3396876"/>
              </a:xfrm>
              <a:prstGeom prst="rect">
                <a:avLst/>
              </a:prstGeom>
            </p:spPr>
          </p:pic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380A479D-8645-2B40-922A-5ABB1BB17A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15334" y="-70535"/>
                <a:ext cx="2111336" cy="2111335"/>
              </a:xfrm>
              <a:prstGeom prst="rect">
                <a:avLst/>
              </a:prstGeom>
            </p:spPr>
          </p:pic>
        </p:grp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B5FABC4-FA35-C2AA-4826-482BDF9B0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69060" y="451348"/>
              <a:ext cx="3067050" cy="581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1541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3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Picture 309" descr="A colorful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9ED06AE9-417B-0C6C-B160-2BFD59BA7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40084" y="-2354196"/>
            <a:ext cx="20638912" cy="115663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FB05FC-2925-3391-067D-8CFA7BC68642}"/>
              </a:ext>
            </a:extLst>
          </p:cNvPr>
          <p:cNvSpPr txBox="1"/>
          <p:nvPr/>
        </p:nvSpPr>
        <p:spPr>
          <a:xfrm>
            <a:off x="0" y="497492"/>
            <a:ext cx="121920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Jupiter Pro" panose="02000505000000020004" pitchFamily="50" charset="0"/>
                <a:ea typeface="Nikkyou Sans" panose="02000503000000000000" pitchFamily="2" charset="-128"/>
              </a:rPr>
              <a:t>Thank You</a:t>
            </a:r>
          </a:p>
          <a:p>
            <a:pPr algn="ctr"/>
            <a:r>
              <a:rPr lang="en-GB" sz="3600" dirty="0">
                <a:solidFill>
                  <a:schemeClr val="bg1"/>
                </a:solidFill>
                <a:latin typeface="Jupiter Pro" panose="02000505000000020004" pitchFamily="50" charset="0"/>
                <a:ea typeface="Nikkyou Sans" panose="02000503000000000000" pitchFamily="2" charset="-128"/>
              </a:rPr>
              <a:t>Everyone!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D7CD5E-C3D9-1ACE-9C6C-492586F6137F}"/>
              </a:ext>
            </a:extLst>
          </p:cNvPr>
          <p:cNvGrpSpPr/>
          <p:nvPr/>
        </p:nvGrpSpPr>
        <p:grpSpPr>
          <a:xfrm>
            <a:off x="539329" y="2792657"/>
            <a:ext cx="4481849" cy="3645907"/>
            <a:chOff x="539329" y="3011732"/>
            <a:chExt cx="4481849" cy="364590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E1E6D8A-9F35-7788-6327-F9DBC537F8EC}"/>
                </a:ext>
              </a:extLst>
            </p:cNvPr>
            <p:cNvSpPr/>
            <p:nvPr/>
          </p:nvSpPr>
          <p:spPr>
            <a:xfrm>
              <a:off x="539329" y="3011732"/>
              <a:ext cx="4481849" cy="364590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" name="Picture 13" descr="A white cat on a black background&#10;&#10;Description automatically generated">
              <a:extLst>
                <a:ext uri="{FF2B5EF4-FFF2-40B4-BE49-F238E27FC236}">
                  <a16:creationId xmlns:a16="http://schemas.microsoft.com/office/drawing/2014/main" id="{1818A8BE-712A-9E30-951E-82BE13771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538" y="3157424"/>
              <a:ext cx="668263" cy="62031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5BE0055-7F92-0BEB-0E22-44CE22C6AA5A}"/>
                </a:ext>
              </a:extLst>
            </p:cNvPr>
            <p:cNvSpPr txBox="1"/>
            <p:nvPr/>
          </p:nvSpPr>
          <p:spPr>
            <a:xfrm>
              <a:off x="1485501" y="3358273"/>
              <a:ext cx="29375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github.com/Dhilan100</a:t>
              </a:r>
              <a:endParaRPr lang="en-GB" sz="1600" dirty="0"/>
            </a:p>
          </p:txBody>
        </p:sp>
        <p:pic>
          <p:nvPicPr>
            <p:cNvPr id="16" name="Picture 15" descr="A blue square with white letters&#10;&#10;Description automatically generated">
              <a:extLst>
                <a:ext uri="{FF2B5EF4-FFF2-40B4-BE49-F238E27FC236}">
                  <a16:creationId xmlns:a16="http://schemas.microsoft.com/office/drawing/2014/main" id="{937215F5-0095-8371-6723-476A18BD0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538" y="3998251"/>
              <a:ext cx="667455" cy="61956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76BDDA2-7F69-EB57-6EA2-B22ADCBA47EE}"/>
                </a:ext>
              </a:extLst>
            </p:cNvPr>
            <p:cNvSpPr txBox="1"/>
            <p:nvPr/>
          </p:nvSpPr>
          <p:spPr>
            <a:xfrm>
              <a:off x="1485501" y="4033726"/>
              <a:ext cx="337395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linkedin.com/in/dhilan-thiyagarajah-4469a612b</a:t>
              </a:r>
              <a:r>
                <a:rPr lang="en-GB" dirty="0"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/</a:t>
              </a:r>
              <a:endParaRPr lang="en-GB" dirty="0"/>
            </a:p>
          </p:txBody>
        </p:sp>
        <p:pic>
          <p:nvPicPr>
            <p:cNvPr id="18" name="Picture 17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D9EE8D53-0F6A-EB1F-0D67-1A4FEDF84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538" y="4928825"/>
              <a:ext cx="676188" cy="62031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2F86694-FB21-04A9-9919-E13969EAD0D5}"/>
                </a:ext>
              </a:extLst>
            </p:cNvPr>
            <p:cNvSpPr txBox="1"/>
            <p:nvPr/>
          </p:nvSpPr>
          <p:spPr>
            <a:xfrm>
              <a:off x="1485501" y="5032079"/>
              <a:ext cx="33739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public.tableau.com/app/profile/dhilan.thiyagarajah7885/vizzes</a:t>
              </a:r>
              <a:endParaRPr lang="en-GB" sz="1600" dirty="0"/>
            </a:p>
          </p:txBody>
        </p:sp>
        <p:pic>
          <p:nvPicPr>
            <p:cNvPr id="20" name="Picture 19" descr="A logo of a camera&#10;&#10;Description automatically generated">
              <a:extLst>
                <a:ext uri="{FF2B5EF4-FFF2-40B4-BE49-F238E27FC236}">
                  <a16:creationId xmlns:a16="http://schemas.microsoft.com/office/drawing/2014/main" id="{8B5AA10F-35BF-2A51-14E6-34D0FBB73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947" y="5928724"/>
              <a:ext cx="668263" cy="620317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B0DFEC-5D7B-1F2E-DF1E-845B69216CF0}"/>
                </a:ext>
              </a:extLst>
            </p:cNvPr>
            <p:cNvSpPr txBox="1"/>
            <p:nvPr/>
          </p:nvSpPr>
          <p:spPr>
            <a:xfrm>
              <a:off x="1485500" y="5960279"/>
              <a:ext cx="33739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instagram.com/</a:t>
              </a:r>
              <a:r>
                <a:rPr lang="en-GB" dirty="0" err="1"/>
                <a:t>dhilan.traj</a:t>
              </a:r>
              <a:endParaRPr lang="en-GB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E454F6F5-E028-94AF-9CB8-4BC7AF52000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99750" y="2896580"/>
            <a:ext cx="6325550" cy="360570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5118D02-4AF3-EF78-2FAE-4010355B5644}"/>
              </a:ext>
            </a:extLst>
          </p:cNvPr>
          <p:cNvGrpSpPr/>
          <p:nvPr/>
        </p:nvGrpSpPr>
        <p:grpSpPr>
          <a:xfrm>
            <a:off x="-10557089" y="161029"/>
            <a:ext cx="8525390" cy="6122210"/>
            <a:chOff x="93523" y="161029"/>
            <a:chExt cx="8525390" cy="6122210"/>
          </a:xfrm>
        </p:grpSpPr>
        <p:pic>
          <p:nvPicPr>
            <p:cNvPr id="11" name="Picture 10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F6865AA7-0D2A-D678-C6F7-1ABA4E1A8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523" y="161029"/>
              <a:ext cx="8486953" cy="442733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FE3C7FE-EF99-1C88-CCEA-EA7448165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947208" y="4813844"/>
              <a:ext cx="4671705" cy="128681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9B2453E-497B-FF89-A389-40A8E3EA1B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20220" y="4813844"/>
              <a:ext cx="3815248" cy="1469395"/>
            </a:xfrm>
            <a:prstGeom prst="rect">
              <a:avLst/>
            </a:prstGeom>
          </p:spPr>
        </p:pic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C0CC8F5-D006-A1E8-8614-D61F635AA647}"/>
                </a:ext>
              </a:extLst>
            </p:cNvPr>
            <p:cNvCxnSpPr/>
            <p:nvPr/>
          </p:nvCxnSpPr>
          <p:spPr>
            <a:xfrm>
              <a:off x="2571409" y="2013266"/>
              <a:ext cx="2340225" cy="2828700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CF25C1-63C5-3DDA-8F6B-D089FDAA56B3}"/>
                </a:ext>
              </a:extLst>
            </p:cNvPr>
            <p:cNvCxnSpPr>
              <a:cxnSpLocks/>
            </p:cNvCxnSpPr>
            <p:nvPr/>
          </p:nvCxnSpPr>
          <p:spPr>
            <a:xfrm>
              <a:off x="1750423" y="3814354"/>
              <a:ext cx="95794" cy="999490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530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3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8704</TotalTime>
  <Words>746</Words>
  <Application>Microsoft Office PowerPoint</Application>
  <PresentationFormat>Widescreen</PresentationFormat>
  <Paragraphs>118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Jupiter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Dhilan Thiyagarajah</dc:creator>
  <cp:lastModifiedBy>Dhilan Thiyagarajah</cp:lastModifiedBy>
  <cp:revision>11</cp:revision>
  <dcterms:created xsi:type="dcterms:W3CDTF">2024-05-31T10:20:26Z</dcterms:created>
  <dcterms:modified xsi:type="dcterms:W3CDTF">2024-06-07T14:39:04Z</dcterms:modified>
</cp:coreProperties>
</file>

<file path=docProps/thumbnail.jpeg>
</file>